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colors8.xml" ContentType="application/vnd.openxmlformats-officedocument.drawingml.diagramColor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Default Extension="vml" ContentType="application/vnd.openxmlformats-officedocument.vmlDrawing"/>
  <Override PartName="/ppt/notesSlides/notesSlide8.xml" ContentType="application/vnd.openxmlformats-officedocument.presentationml.notesSlide+xml"/>
  <Override PartName="/ppt/diagrams/drawing8.xml" ContentType="application/vnd.ms-office.drawingml.diagramDrawing+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notesSlides/notesSlide21.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0" r:id="rId2"/>
    <p:sldId id="318" r:id="rId3"/>
    <p:sldId id="322" r:id="rId4"/>
    <p:sldId id="261" r:id="rId5"/>
    <p:sldId id="328" r:id="rId6"/>
    <p:sldId id="262" r:id="rId7"/>
    <p:sldId id="263" r:id="rId8"/>
    <p:sldId id="323" r:id="rId9"/>
    <p:sldId id="265" r:id="rId10"/>
    <p:sldId id="266" r:id="rId11"/>
    <p:sldId id="267" r:id="rId12"/>
    <p:sldId id="268" r:id="rId13"/>
    <p:sldId id="269" r:id="rId14"/>
    <p:sldId id="32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25" r:id="rId33"/>
    <p:sldId id="289" r:id="rId34"/>
    <p:sldId id="290" r:id="rId35"/>
    <p:sldId id="316" r:id="rId36"/>
    <p:sldId id="317" r:id="rId37"/>
    <p:sldId id="293" r:id="rId38"/>
    <p:sldId id="294" r:id="rId39"/>
    <p:sldId id="295" r:id="rId40"/>
    <p:sldId id="296" r:id="rId41"/>
    <p:sldId id="326" r:id="rId42"/>
    <p:sldId id="297" r:id="rId43"/>
    <p:sldId id="298" r:id="rId44"/>
    <p:sldId id="299" r:id="rId45"/>
    <p:sldId id="320" r:id="rId46"/>
    <p:sldId id="300" r:id="rId47"/>
    <p:sldId id="301" r:id="rId48"/>
    <p:sldId id="302" r:id="rId49"/>
    <p:sldId id="303" r:id="rId50"/>
    <p:sldId id="321"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02" autoAdjust="0"/>
  </p:normalViewPr>
  <p:slideViewPr>
    <p:cSldViewPr>
      <p:cViewPr varScale="1">
        <p:scale>
          <a:sx n="58" d="100"/>
          <a:sy n="58" d="100"/>
        </p:scale>
        <p:origin x="-14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108795392"/>
        <c:axId val="108797312"/>
      </c:barChart>
      <c:catAx>
        <c:axId val="108795392"/>
        <c:scaling>
          <c:orientation val="minMax"/>
        </c:scaling>
        <c:axPos val="b"/>
        <c:title>
          <c:tx>
            <c:rich>
              <a:bodyPr/>
              <a:lstStyle/>
              <a:p>
                <a:pPr>
                  <a:defRPr/>
                </a:pPr>
                <a:r>
                  <a:rPr lang="en-US"/>
                  <a:t>Hướng</a:t>
                </a:r>
              </a:p>
            </c:rich>
          </c:tx>
        </c:title>
        <c:majorTickMark val="none"/>
        <c:tickLblPos val="nextTo"/>
        <c:crossAx val="108797312"/>
        <c:crosses val="autoZero"/>
        <c:auto val="1"/>
        <c:lblAlgn val="ctr"/>
        <c:lblOffset val="100"/>
      </c:catAx>
      <c:valAx>
        <c:axId val="108797312"/>
        <c:scaling>
          <c:orientation val="minMax"/>
        </c:scaling>
        <c:axPos val="l"/>
        <c:title>
          <c:tx>
            <c:rich>
              <a:bodyPr/>
              <a:lstStyle/>
              <a:p>
                <a:pPr>
                  <a:defRPr/>
                </a:pPr>
                <a:r>
                  <a:rPr lang="en-US"/>
                  <a:t>Biên Độ</a:t>
                </a:r>
              </a:p>
            </c:rich>
          </c:tx>
        </c:title>
        <c:numFmt formatCode="General" sourceLinked="1"/>
        <c:tickLblPos val="nextTo"/>
        <c:crossAx val="108795392"/>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61366F3B-E406-477B-9112-6DD2F9E7A169}" type="presOf" srcId="{A603A186-DB26-4987-9364-18ED21743B8F}" destId="{6E5A0C6F-230C-4769-9288-8942CD994F72}" srcOrd="0" destOrd="0" presId="urn:microsoft.com/office/officeart/2005/8/layout/vList5"/>
    <dgm:cxn modelId="{1E582479-DE0B-4C47-A452-53603A8C6FCD}" type="presOf" srcId="{038D060F-C2B4-4123-BEEB-2F17EF87A012}" destId="{58A24F63-BEC8-4084-AFEE-F959C2EC1F9E}"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DAAB0C99-002E-4461-963C-25CDA6C737FC}" type="presOf" srcId="{6794CB12-B93D-4420-AF53-EF1003536BAC}" destId="{74630BF4-7214-461A-8BA7-C343E6E92940}" srcOrd="0" destOrd="0" presId="urn:microsoft.com/office/officeart/2005/8/layout/vList5"/>
    <dgm:cxn modelId="{863C7E64-DA79-458A-9BA9-7363AF48CF9D}" type="presOf" srcId="{3092696A-2051-4C6C-943E-67C0F74A70A6}" destId="{519D94D8-996D-4C2D-96AC-8D35D97F802A}"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B7DFD1C9-0C69-4BAF-A30F-09B0078254D1}" type="presOf" srcId="{A3E2F54C-0BEF-4827-BC53-0F463B6988DA}" destId="{ADB46F18-6B64-4F2F-86CD-D5B5072D6BFD}"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A605459B-B2F0-45B1-9AE4-02FA731C13FA}" type="presOf" srcId="{A603A186-DB26-4987-9364-18ED21743B8F}" destId="{6E5A0C6F-230C-4769-9288-8942CD994F72}" srcOrd="0" destOrd="0" presId="urn:microsoft.com/office/officeart/2005/8/layout/vList5"/>
    <dgm:cxn modelId="{720D4FA9-7008-40B5-9AF5-D3F74B51A4E2}" srcId="{86B370D7-358A-4D99-936C-04CF0ECD7284}" destId="{06CBDF36-DADF-4B10-8AB1-5C1DAB1658A9}" srcOrd="0" destOrd="0" parTransId="{1EFC7121-1D21-4837-8AFF-92740062B963}" sibTransId="{7315A38E-E6CF-44CB-AD60-A8910A1D06BD}"/>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7/24/2010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Ý</a:t>
            </a:r>
            <a:r>
              <a:rPr lang="en-US" baseline="0" smtClean="0"/>
              <a:t> tưởng chính của snake là đưa ra các dạng mẫu có sẵn, ta tiến hành so khớp các dạng mẫu này với cửa sổ, xác định xem ảnh thân trên của người có mang hình dạng gần giống với dạng mẫu cho trước hay không</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và</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Ngược</a:t>
            </a:r>
            <a:r>
              <a:rPr lang="en-US" baseline="0" smtClean="0"/>
              <a:t> lại, độ khớp tính được lớn hơn ngưỡng cho trước thì tức là trong cửa sổ đó có đường viền tương ứng với dạng mẫu và cửa sổ đó được chấp nhận.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18</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19</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smtClean="0"/>
              <a:t>Static </a:t>
            </a:r>
            <a:r>
              <a:rPr lang="en-US" dirty="0" err="1" smtClean="0"/>
              <a:t>HoG</a:t>
            </a:r>
            <a:r>
              <a:rPr lang="en-US" dirty="0" smtClean="0"/>
              <a:t> Encoding</a:t>
            </a:r>
          </a:p>
          <a:p>
            <a:r>
              <a:rPr lang="en-US" dirty="0" smtClean="0"/>
              <a:t>Collects </a:t>
            </a:r>
            <a:r>
              <a:rPr lang="en-US" dirty="0" err="1" smtClean="0"/>
              <a:t>HoGs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endParaRPr lang="en-US"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22</a:t>
            </a:fld>
            <a:endParaRPr lang="fi-FI" smtClean="0">
              <a:ea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 vector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ban </a:t>
            </a:r>
            <a:r>
              <a:rPr lang="en-US" sz="1200" kern="1200" dirty="0" err="1" smtClean="0">
                <a:solidFill>
                  <a:schemeClr val="tx1"/>
                </a:solidFill>
                <a:latin typeface="+mn-lt"/>
                <a:ea typeface="+mn-ea"/>
                <a:cs typeface="+mn-cs"/>
              </a:rPr>
              <a:t>đầu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block (</a:t>
            </a:r>
            <a:r>
              <a:rPr lang="en-US" sz="1200" kern="1200" dirty="0" err="1" smtClean="0">
                <a:solidFill>
                  <a:schemeClr val="tx1"/>
                </a:solidFill>
                <a:latin typeface="+mn-lt"/>
                <a:ea typeface="+mn-ea"/>
                <a:cs typeface="+mn-cs"/>
              </a:rPr>
              <a:t>chưa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k-norm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k</a:t>
            </a:r>
            <a:r>
              <a:rPr lang="en-US" sz="1200" kern="1200" dirty="0" smtClean="0">
                <a:solidFill>
                  <a:schemeClr val="tx1"/>
                </a:solidFill>
                <a:latin typeface="+mn-lt"/>
                <a:ea typeface="+mn-ea"/>
                <a:cs typeface="+mn-cs"/>
              </a:rPr>
              <a:t> = 1, 2</a:t>
            </a:r>
          </a:p>
          <a:p>
            <a:pPr lvl="0"/>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nhỏ</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24/07/2010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24/07/2010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24/07/2010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24/07/2010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en.wikipedia.org/wiki/HSL_and_HSV"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7.xml"/><Relationship Id="rId7" Type="http://schemas.openxmlformats.org/officeDocument/2006/relationships/image" Target="../media/image18.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rmAutofit/>
          </a:bodyPr>
          <a:lstStyle/>
          <a:p>
            <a:pPr algn="l"/>
            <a:r>
              <a:rPr lang="fr-CA" sz="2800" smtClean="0">
                <a:solidFill>
                  <a:schemeClr val="tx1"/>
                </a:solidFill>
              </a:rPr>
              <a:t>GVHD: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2"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2"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3"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4"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5"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6"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7"/>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2"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2"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p:nvPr/>
        </p:nvPicPr>
        <p:blipFill>
          <a:blip r:embed="rId3" cstate="print"/>
          <a:srcRect/>
          <a:stretch>
            <a:fillRect/>
          </a:stretch>
        </p:blipFill>
        <p:spPr bwMode="auto">
          <a:xfrm>
            <a:off x="3076230" y="4267200"/>
            <a:ext cx="3095970" cy="232330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18</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19</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20</a:t>
            </a:fld>
            <a:endParaRPr lang="fi-FI" smtClean="0">
              <a:ea typeface="DejaVu Sans" charset="0"/>
            </a:endParaRPr>
          </a:p>
        </p:txBody>
      </p:sp>
      <p:pic>
        <p:nvPicPr>
          <p:cNvPr id="6" name="Picture 5"/>
          <p:cNvPicPr/>
          <p:nvPr/>
        </p:nvPicPr>
        <p:blipFill>
          <a:blip r:embed="rId2"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3"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4"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21</a:t>
            </a:fld>
            <a:endParaRPr lang="fi-FI" smtClean="0">
              <a:ea typeface="DejaVu Sans" charset="0"/>
            </a:endParaRPr>
          </a:p>
        </p:txBody>
      </p:sp>
      <p:pic>
        <p:nvPicPr>
          <p:cNvPr id="8" name="Picture 7"/>
          <p:cNvPicPr/>
          <p:nvPr/>
        </p:nvPicPr>
        <p:blipFill>
          <a:blip r:embed="rId5"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22</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23</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24</a:t>
            </a:fld>
            <a:endParaRPr lang="fi-FI" dirty="0" smtClean="0">
              <a:ea typeface="DejaVu Sans" charset="0"/>
            </a:endParaRPr>
          </a:p>
        </p:txBody>
      </p:sp>
      <p:pic>
        <p:nvPicPr>
          <p:cNvPr id="6" name="Picture 5"/>
          <p:cNvPicPr/>
          <p:nvPr/>
        </p:nvPicPr>
        <p:blipFill>
          <a:blip r:embed="rId2"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25</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26</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4"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5"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6"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7"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8"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9"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2"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3"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4"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5"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6"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2"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3"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afterEffect">
                                  <p:stCondLst>
                                    <p:cond delay="0"/>
                                  </p:stCondLst>
                                  <p:endCondLst>
                                    <p:cond evt="onNext" delay="0">
                                      <p:tgtEl>
                                        <p:sldTgt/>
                                      </p:tgtEl>
                                    </p:cond>
                                  </p:endCondLst>
                                  <p:iterate type="lt">
                                    <p:tmPct val="0"/>
                                  </p:iterate>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smtClean="0"/>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smtClean="0"/>
              <a:t> threshold</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a:p>
        </p:txBody>
      </p:sp>
      <p:graphicFrame>
        <p:nvGraphicFramePr>
          <p:cNvPr id="8" name="Content Placeholder 3"/>
          <p:cNvGraphicFramePr>
            <a:graphicFrameLocks/>
          </p:cNvGraphicFramePr>
          <p:nvPr/>
        </p:nvGraphicFramePr>
        <p:xfrm>
          <a:off x="457200" y="1600200"/>
          <a:ext cx="8229600" cy="249428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Tỷ</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lệ</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phần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trăm</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92.71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76.93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96.82</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76.37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94.74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49</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2"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E:\Data\3.jpg"/>
          <p:cNvPicPr>
            <a:picLocks noChangeAspect="1" noChangeArrowheads="1"/>
          </p:cNvPicPr>
          <p:nvPr/>
        </p:nvPicPr>
        <p:blipFill>
          <a:blip r:embed="rId7"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8"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2"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274</TotalTime>
  <Words>2005</Words>
  <Application>Microsoft Office PowerPoint</Application>
  <PresentationFormat>On-screen Show (4:3)</PresentationFormat>
  <Paragraphs>346</Paragraphs>
  <Slides>62</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Nội dung trình bày</vt:lpstr>
      <vt:lpstr>Hair Detection</vt:lpstr>
      <vt:lpstr>Single Gaussian</vt:lpstr>
      <vt:lpstr>Huấn Luyện</vt:lpstr>
      <vt:lpstr>Phân Lớp</vt:lpstr>
      <vt:lpstr>Kết quả</vt:lpstr>
      <vt:lpstr>Nội dung trình bày</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Snake</vt:lpstr>
      <vt:lpstr>Snake</vt:lpstr>
      <vt:lpstr>Snake</vt:lpstr>
      <vt:lpstr>Snake</vt:lpstr>
      <vt:lpstr>Snake</vt:lpstr>
      <vt:lpstr>Snake</vt:lpstr>
      <vt:lpstr>Snake</vt:lpstr>
      <vt:lpstr>Kết quả</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Tính toán đặc trưng bằng Integrals Image</vt:lpstr>
      <vt:lpstr>Slide 50</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hvu</dc:creator>
  <cp:lastModifiedBy>hvu</cp:lastModifiedBy>
  <cp:revision>35</cp:revision>
  <dcterms:created xsi:type="dcterms:W3CDTF">2010-07-18T18:09:04Z</dcterms:created>
  <dcterms:modified xsi:type="dcterms:W3CDTF">2010-07-24T07:31:12Z</dcterms:modified>
</cp:coreProperties>
</file>